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67" r:id="rId5"/>
    <p:sldId id="259" r:id="rId6"/>
    <p:sldId id="261" r:id="rId7"/>
    <p:sldId id="262" r:id="rId8"/>
    <p:sldId id="263" r:id="rId9"/>
    <p:sldId id="264" r:id="rId10"/>
    <p:sldId id="268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38E31A-5DEB-4BD4-81EB-5DDE863BA47F}" type="doc">
      <dgm:prSet loTypeId="urn:microsoft.com/office/officeart/2005/8/layout/cycle4#1" loCatId="cycle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91749B59-DAC3-47D7-A52A-7262E7303904}">
      <dgm:prSet phldrT="[Text]"/>
      <dgm:spPr/>
      <dgm:t>
        <a:bodyPr/>
        <a:lstStyle/>
        <a:p>
          <a:r>
            <a:rPr lang="en-GB" dirty="0" smtClean="0"/>
            <a:t>Do more</a:t>
          </a:r>
          <a:endParaRPr lang="en-GB" dirty="0"/>
        </a:p>
      </dgm:t>
    </dgm:pt>
    <dgm:pt modelId="{F473409C-8167-4695-BA4A-CD48088F3BF0}" type="parTrans" cxnId="{2AA31363-C292-48D2-8C5A-D4A0E2C7F725}">
      <dgm:prSet/>
      <dgm:spPr/>
      <dgm:t>
        <a:bodyPr/>
        <a:lstStyle/>
        <a:p>
          <a:endParaRPr lang="en-GB"/>
        </a:p>
      </dgm:t>
    </dgm:pt>
    <dgm:pt modelId="{127BE897-A216-4EED-9651-8ACF23776EC0}" type="sibTrans" cxnId="{2AA31363-C292-48D2-8C5A-D4A0E2C7F725}">
      <dgm:prSet/>
      <dgm:spPr/>
      <dgm:t>
        <a:bodyPr/>
        <a:lstStyle/>
        <a:p>
          <a:endParaRPr lang="en-GB"/>
        </a:p>
      </dgm:t>
    </dgm:pt>
    <dgm:pt modelId="{A489C36D-ADF0-4D06-8D79-A213C2126C3F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GB" dirty="0" smtClean="0"/>
            <a:t>Increase work rate</a:t>
          </a:r>
          <a:endParaRPr lang="en-GB" dirty="0"/>
        </a:p>
      </dgm:t>
    </dgm:pt>
    <dgm:pt modelId="{AA88ECE9-204A-4624-BD72-2C3F7090CD5E}" type="parTrans" cxnId="{E47882F6-8A10-44A4-AB55-E7C912AD7B73}">
      <dgm:prSet/>
      <dgm:spPr/>
      <dgm:t>
        <a:bodyPr/>
        <a:lstStyle/>
        <a:p>
          <a:endParaRPr lang="en-GB"/>
        </a:p>
      </dgm:t>
    </dgm:pt>
    <dgm:pt modelId="{5F90F794-E984-4B2F-A697-D04AFFF3731C}" type="sibTrans" cxnId="{E47882F6-8A10-44A4-AB55-E7C912AD7B73}">
      <dgm:prSet/>
      <dgm:spPr/>
      <dgm:t>
        <a:bodyPr/>
        <a:lstStyle/>
        <a:p>
          <a:endParaRPr lang="en-GB"/>
        </a:p>
      </dgm:t>
    </dgm:pt>
    <dgm:pt modelId="{8B68B538-541A-4A0A-9F4D-344FF8A9585E}">
      <dgm:prSet phldrT="[Text]"/>
      <dgm:spPr/>
      <dgm:t>
        <a:bodyPr/>
        <a:lstStyle/>
        <a:p>
          <a:r>
            <a:rPr lang="en-GB" dirty="0" smtClean="0"/>
            <a:t>Stronger, Faster</a:t>
          </a:r>
          <a:endParaRPr lang="en-GB" dirty="0"/>
        </a:p>
      </dgm:t>
    </dgm:pt>
    <dgm:pt modelId="{C944A1C4-6133-41C8-B794-CB69912BD254}" type="parTrans" cxnId="{A60F9C5C-AE22-4D0F-B497-6CA1DDF9039D}">
      <dgm:prSet/>
      <dgm:spPr/>
      <dgm:t>
        <a:bodyPr/>
        <a:lstStyle/>
        <a:p>
          <a:endParaRPr lang="en-GB"/>
        </a:p>
      </dgm:t>
    </dgm:pt>
    <dgm:pt modelId="{1DCC0B53-B380-476E-9E15-25F7666E17E4}" type="sibTrans" cxnId="{A60F9C5C-AE22-4D0F-B497-6CA1DDF9039D}">
      <dgm:prSet/>
      <dgm:spPr/>
      <dgm:t>
        <a:bodyPr/>
        <a:lstStyle/>
        <a:p>
          <a:endParaRPr lang="en-GB"/>
        </a:p>
      </dgm:t>
    </dgm:pt>
    <dgm:pt modelId="{C1B12FB8-012F-48D2-AA99-235C091B6EF9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r>
            <a:rPr lang="en-GB" dirty="0" smtClean="0"/>
            <a:t>Promote adaptation </a:t>
          </a:r>
          <a:endParaRPr lang="en-GB" dirty="0"/>
        </a:p>
      </dgm:t>
    </dgm:pt>
    <dgm:pt modelId="{DAA01E48-6E05-49C6-8B02-B063CCCA6506}" type="parTrans" cxnId="{384FFCFB-94A7-4671-B001-161E61B1BFE9}">
      <dgm:prSet/>
      <dgm:spPr/>
      <dgm:t>
        <a:bodyPr/>
        <a:lstStyle/>
        <a:p>
          <a:endParaRPr lang="en-GB"/>
        </a:p>
      </dgm:t>
    </dgm:pt>
    <dgm:pt modelId="{ABDD6BB5-D158-4301-B96A-4848A9FF861D}" type="sibTrans" cxnId="{384FFCFB-94A7-4671-B001-161E61B1BFE9}">
      <dgm:prSet/>
      <dgm:spPr/>
      <dgm:t>
        <a:bodyPr/>
        <a:lstStyle/>
        <a:p>
          <a:endParaRPr lang="en-GB"/>
        </a:p>
      </dgm:t>
    </dgm:pt>
    <dgm:pt modelId="{CB01047E-F808-404E-9296-116464F6423C}">
      <dgm:prSet phldrT="[Text]"/>
      <dgm:spPr/>
      <dgm:t>
        <a:bodyPr/>
        <a:lstStyle/>
        <a:p>
          <a:r>
            <a:rPr lang="en-GB" dirty="0" smtClean="0"/>
            <a:t>Feel better</a:t>
          </a:r>
          <a:endParaRPr lang="en-GB" dirty="0"/>
        </a:p>
      </dgm:t>
    </dgm:pt>
    <dgm:pt modelId="{F1543E98-7BFB-4730-806A-ADD61BA445D6}" type="parTrans" cxnId="{A83C55AC-7E76-4BBD-9881-F9FBEE8DDDD5}">
      <dgm:prSet/>
      <dgm:spPr/>
      <dgm:t>
        <a:bodyPr/>
        <a:lstStyle/>
        <a:p>
          <a:endParaRPr lang="en-GB"/>
        </a:p>
      </dgm:t>
    </dgm:pt>
    <dgm:pt modelId="{EFFA571B-6914-4546-97FE-90F804FDA10A}" type="sibTrans" cxnId="{A83C55AC-7E76-4BBD-9881-F9FBEE8DDDD5}">
      <dgm:prSet/>
      <dgm:spPr/>
      <dgm:t>
        <a:bodyPr/>
        <a:lstStyle/>
        <a:p>
          <a:endParaRPr lang="en-GB"/>
        </a:p>
      </dgm:t>
    </dgm:pt>
    <dgm:pt modelId="{8C301D15-A4B9-4DB7-9893-D7B3B00E7063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en-GB" dirty="0" smtClean="0"/>
            <a:t>Facilitate recovery</a:t>
          </a:r>
          <a:endParaRPr lang="en-GB" dirty="0"/>
        </a:p>
      </dgm:t>
    </dgm:pt>
    <dgm:pt modelId="{88B82615-E0C5-49A2-9158-19555C4F4C44}" type="parTrans" cxnId="{83DCB8CD-7A53-4CF0-84E3-8233846FCC76}">
      <dgm:prSet/>
      <dgm:spPr/>
      <dgm:t>
        <a:bodyPr/>
        <a:lstStyle/>
        <a:p>
          <a:endParaRPr lang="en-GB"/>
        </a:p>
      </dgm:t>
    </dgm:pt>
    <dgm:pt modelId="{E5E35431-4EB4-44DC-9016-470C8E0CBFD0}" type="sibTrans" cxnId="{83DCB8CD-7A53-4CF0-84E3-8233846FCC76}">
      <dgm:prSet/>
      <dgm:spPr/>
      <dgm:t>
        <a:bodyPr/>
        <a:lstStyle/>
        <a:p>
          <a:endParaRPr lang="en-GB"/>
        </a:p>
      </dgm:t>
    </dgm:pt>
    <dgm:pt modelId="{CD7B17B7-2F72-44C0-BA86-7DA59EE28306}">
      <dgm:prSet phldrT="[Text]"/>
      <dgm:spPr/>
      <dgm:t>
        <a:bodyPr/>
        <a:lstStyle/>
        <a:p>
          <a:r>
            <a:rPr lang="en-GB" dirty="0" smtClean="0"/>
            <a:t>Train better</a:t>
          </a:r>
          <a:endParaRPr lang="en-GB" dirty="0"/>
        </a:p>
      </dgm:t>
    </dgm:pt>
    <dgm:pt modelId="{A579B420-86F6-49EC-B1BA-DB8C73D03782}" type="parTrans" cxnId="{969CAFAA-1832-4369-AEEC-BA1EBB7BE52A}">
      <dgm:prSet/>
      <dgm:spPr/>
      <dgm:t>
        <a:bodyPr/>
        <a:lstStyle/>
        <a:p>
          <a:endParaRPr lang="en-GB"/>
        </a:p>
      </dgm:t>
    </dgm:pt>
    <dgm:pt modelId="{6AC5A7D4-90BD-4F4F-AE26-3FBF6906A1E2}" type="sibTrans" cxnId="{969CAFAA-1832-4369-AEEC-BA1EBB7BE52A}">
      <dgm:prSet/>
      <dgm:spPr/>
      <dgm:t>
        <a:bodyPr/>
        <a:lstStyle/>
        <a:p>
          <a:endParaRPr lang="en-GB"/>
        </a:p>
      </dgm:t>
    </dgm:pt>
    <dgm:pt modelId="{98B111E7-8A8C-4365-B7F6-E4C4787975F4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en-GB" dirty="0" smtClean="0"/>
            <a:t>Decrease infection / reduce inflammation</a:t>
          </a:r>
          <a:endParaRPr lang="en-GB" dirty="0"/>
        </a:p>
      </dgm:t>
    </dgm:pt>
    <dgm:pt modelId="{7A7ABF17-2C11-4B3F-AAA1-B3824069D048}" type="parTrans" cxnId="{85A94AEB-5297-4852-B3D1-1982CAA4A90B}">
      <dgm:prSet/>
      <dgm:spPr/>
      <dgm:t>
        <a:bodyPr/>
        <a:lstStyle/>
        <a:p>
          <a:endParaRPr lang="en-GB"/>
        </a:p>
      </dgm:t>
    </dgm:pt>
    <dgm:pt modelId="{7DC05C50-D5B4-44CB-8E52-5964531F4305}" type="sibTrans" cxnId="{85A94AEB-5297-4852-B3D1-1982CAA4A90B}">
      <dgm:prSet/>
      <dgm:spPr/>
      <dgm:t>
        <a:bodyPr/>
        <a:lstStyle/>
        <a:p>
          <a:endParaRPr lang="en-GB"/>
        </a:p>
      </dgm:t>
    </dgm:pt>
    <dgm:pt modelId="{2D7FBF4C-37E7-4A0E-99B7-3940F0444AE2}">
      <dgm:prSet phldrT="[Text]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endParaRPr lang="en-GB" dirty="0"/>
        </a:p>
      </dgm:t>
    </dgm:pt>
    <dgm:pt modelId="{B8A5D35E-0864-4AC7-9890-FB560B7D7CEE}" type="parTrans" cxnId="{DA53D1F6-9906-46E7-998C-2068102EBBB7}">
      <dgm:prSet/>
      <dgm:spPr/>
    </dgm:pt>
    <dgm:pt modelId="{72B41065-1788-4DCA-850E-C3D50A734171}" type="sibTrans" cxnId="{DA53D1F6-9906-46E7-998C-2068102EBBB7}">
      <dgm:prSet/>
      <dgm:spPr/>
    </dgm:pt>
    <dgm:pt modelId="{834D7FE2-43A1-45BA-A8A3-4B6B6E50795D}" type="pres">
      <dgm:prSet presAssocID="{2E38E31A-5DEB-4BD4-81EB-5DDE863BA47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A441724-A2C1-44DD-A529-6A06A12F7419}" type="pres">
      <dgm:prSet presAssocID="{2E38E31A-5DEB-4BD4-81EB-5DDE863BA47F}" presName="children" presStyleCnt="0"/>
      <dgm:spPr/>
    </dgm:pt>
    <dgm:pt modelId="{135E5C0D-958A-4B48-9392-0C05A5FEA92A}" type="pres">
      <dgm:prSet presAssocID="{2E38E31A-5DEB-4BD4-81EB-5DDE863BA47F}" presName="child1group" presStyleCnt="0"/>
      <dgm:spPr/>
    </dgm:pt>
    <dgm:pt modelId="{09ADFE1A-0066-4CF2-BBA7-84308B03B332}" type="pres">
      <dgm:prSet presAssocID="{2E38E31A-5DEB-4BD4-81EB-5DDE863BA47F}" presName="child1" presStyleLbl="bgAcc1" presStyleIdx="0" presStyleCnt="4"/>
      <dgm:spPr/>
      <dgm:t>
        <a:bodyPr/>
        <a:lstStyle/>
        <a:p>
          <a:endParaRPr lang="en-GB"/>
        </a:p>
      </dgm:t>
    </dgm:pt>
    <dgm:pt modelId="{44A005E4-F3C4-41B6-8C4F-5A4F87BF08E6}" type="pres">
      <dgm:prSet presAssocID="{2E38E31A-5DEB-4BD4-81EB-5DDE863BA47F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D22854-4D81-4989-8783-3489EAB1B49D}" type="pres">
      <dgm:prSet presAssocID="{2E38E31A-5DEB-4BD4-81EB-5DDE863BA47F}" presName="child2group" presStyleCnt="0"/>
      <dgm:spPr/>
    </dgm:pt>
    <dgm:pt modelId="{15F07B4E-134C-4FE5-B780-498F3BE59BB6}" type="pres">
      <dgm:prSet presAssocID="{2E38E31A-5DEB-4BD4-81EB-5DDE863BA47F}" presName="child2" presStyleLbl="bgAcc1" presStyleIdx="1" presStyleCnt="4"/>
      <dgm:spPr/>
      <dgm:t>
        <a:bodyPr/>
        <a:lstStyle/>
        <a:p>
          <a:endParaRPr lang="en-GB"/>
        </a:p>
      </dgm:t>
    </dgm:pt>
    <dgm:pt modelId="{0E9A494C-C0AB-4C3C-9BD5-422C4DD3939C}" type="pres">
      <dgm:prSet presAssocID="{2E38E31A-5DEB-4BD4-81EB-5DDE863BA47F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7E38CA7-740E-43A7-8A88-1480C7E33789}" type="pres">
      <dgm:prSet presAssocID="{2E38E31A-5DEB-4BD4-81EB-5DDE863BA47F}" presName="child3group" presStyleCnt="0"/>
      <dgm:spPr/>
    </dgm:pt>
    <dgm:pt modelId="{E3349E4A-0218-44CF-AF39-ABA4E8AE2715}" type="pres">
      <dgm:prSet presAssocID="{2E38E31A-5DEB-4BD4-81EB-5DDE863BA47F}" presName="child3" presStyleLbl="bgAcc1" presStyleIdx="2" presStyleCnt="4" custLinFactNeighborX="2634"/>
      <dgm:spPr/>
      <dgm:t>
        <a:bodyPr/>
        <a:lstStyle/>
        <a:p>
          <a:endParaRPr lang="en-GB"/>
        </a:p>
      </dgm:t>
    </dgm:pt>
    <dgm:pt modelId="{4D20A5D5-DCD6-4054-943E-37D24D1E9568}" type="pres">
      <dgm:prSet presAssocID="{2E38E31A-5DEB-4BD4-81EB-5DDE863BA47F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BE6AC9-928A-43B2-AE29-E75814C7AE11}" type="pres">
      <dgm:prSet presAssocID="{2E38E31A-5DEB-4BD4-81EB-5DDE863BA47F}" presName="child4group" presStyleCnt="0"/>
      <dgm:spPr/>
    </dgm:pt>
    <dgm:pt modelId="{6DE2BAF4-9A77-4181-8F69-1195140927BB}" type="pres">
      <dgm:prSet presAssocID="{2E38E31A-5DEB-4BD4-81EB-5DDE863BA47F}" presName="child4" presStyleLbl="bgAcc1" presStyleIdx="3" presStyleCnt="4"/>
      <dgm:spPr/>
      <dgm:t>
        <a:bodyPr/>
        <a:lstStyle/>
        <a:p>
          <a:endParaRPr lang="en-GB"/>
        </a:p>
      </dgm:t>
    </dgm:pt>
    <dgm:pt modelId="{32B47692-4C71-4F2D-B22E-30DC01E9879D}" type="pres">
      <dgm:prSet presAssocID="{2E38E31A-5DEB-4BD4-81EB-5DDE863BA47F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B2CB5E-E656-44A7-8203-4A7358A43AA4}" type="pres">
      <dgm:prSet presAssocID="{2E38E31A-5DEB-4BD4-81EB-5DDE863BA47F}" presName="childPlaceholder" presStyleCnt="0"/>
      <dgm:spPr/>
    </dgm:pt>
    <dgm:pt modelId="{10FCA1DC-05A9-474E-A935-36FBA375B7DA}" type="pres">
      <dgm:prSet presAssocID="{2E38E31A-5DEB-4BD4-81EB-5DDE863BA47F}" presName="circle" presStyleCnt="0"/>
      <dgm:spPr/>
    </dgm:pt>
    <dgm:pt modelId="{A91853EC-2438-45C8-B1B3-7958EA57C5DC}" type="pres">
      <dgm:prSet presAssocID="{2E38E31A-5DEB-4BD4-81EB-5DDE863BA47F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8E50471-3AFA-46B6-87AF-8527AEF18A2C}" type="pres">
      <dgm:prSet presAssocID="{2E38E31A-5DEB-4BD4-81EB-5DDE863BA47F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AD881F5-0287-4B13-B88C-CE2E35C60F29}" type="pres">
      <dgm:prSet presAssocID="{2E38E31A-5DEB-4BD4-81EB-5DDE863BA47F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F554FD7-88D3-4706-876D-616F604B062D}" type="pres">
      <dgm:prSet presAssocID="{2E38E31A-5DEB-4BD4-81EB-5DDE863BA47F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B421D9-41AF-4D17-A1FD-70F98AF4E22D}" type="pres">
      <dgm:prSet presAssocID="{2E38E31A-5DEB-4BD4-81EB-5DDE863BA47F}" presName="quadrantPlaceholder" presStyleCnt="0"/>
      <dgm:spPr/>
    </dgm:pt>
    <dgm:pt modelId="{CAF04F33-164B-4E78-9F5E-9C20A10DD90D}" type="pres">
      <dgm:prSet presAssocID="{2E38E31A-5DEB-4BD4-81EB-5DDE863BA47F}" presName="center1" presStyleLbl="fgShp" presStyleIdx="0" presStyleCnt="2"/>
      <dgm:spPr/>
    </dgm:pt>
    <dgm:pt modelId="{F3D79F02-A44F-47E6-A348-651B518D693A}" type="pres">
      <dgm:prSet presAssocID="{2E38E31A-5DEB-4BD4-81EB-5DDE863BA47F}" presName="center2" presStyleLbl="fgShp" presStyleIdx="1" presStyleCnt="2"/>
      <dgm:spPr/>
    </dgm:pt>
  </dgm:ptLst>
  <dgm:cxnLst>
    <dgm:cxn modelId="{949F8930-84BC-4634-BA40-99E1CB6A7A16}" type="presOf" srcId="{8B68B538-541A-4A0A-9F4D-344FF8A9585E}" destId="{78E50471-3AFA-46B6-87AF-8527AEF18A2C}" srcOrd="0" destOrd="0" presId="urn:microsoft.com/office/officeart/2005/8/layout/cycle4#1"/>
    <dgm:cxn modelId="{E47882F6-8A10-44A4-AB55-E7C912AD7B73}" srcId="{91749B59-DAC3-47D7-A52A-7262E7303904}" destId="{A489C36D-ADF0-4D06-8D79-A213C2126C3F}" srcOrd="0" destOrd="0" parTransId="{AA88ECE9-204A-4624-BD72-2C3F7090CD5E}" sibTransId="{5F90F794-E984-4B2F-A697-D04AFFF3731C}"/>
    <dgm:cxn modelId="{DA53D1F6-9906-46E7-998C-2068102EBBB7}" srcId="{CB01047E-F808-404E-9296-116464F6423C}" destId="{2D7FBF4C-37E7-4A0E-99B7-3940F0444AE2}" srcOrd="0" destOrd="0" parTransId="{B8A5D35E-0864-4AC7-9890-FB560B7D7CEE}" sibTransId="{72B41065-1788-4DCA-850E-C3D50A734171}"/>
    <dgm:cxn modelId="{83DCB8CD-7A53-4CF0-84E3-8233846FCC76}" srcId="{CB01047E-F808-404E-9296-116464F6423C}" destId="{8C301D15-A4B9-4DB7-9893-D7B3B00E7063}" srcOrd="1" destOrd="0" parTransId="{88B82615-E0C5-49A2-9158-19555C4F4C44}" sibTransId="{E5E35431-4EB4-44DC-9016-470C8E0CBFD0}"/>
    <dgm:cxn modelId="{2AA31363-C292-48D2-8C5A-D4A0E2C7F725}" srcId="{2E38E31A-5DEB-4BD4-81EB-5DDE863BA47F}" destId="{91749B59-DAC3-47D7-A52A-7262E7303904}" srcOrd="0" destOrd="0" parTransId="{F473409C-8167-4695-BA4A-CD48088F3BF0}" sibTransId="{127BE897-A216-4EED-9651-8ACF23776EC0}"/>
    <dgm:cxn modelId="{A83C55AC-7E76-4BBD-9881-F9FBEE8DDDD5}" srcId="{2E38E31A-5DEB-4BD4-81EB-5DDE863BA47F}" destId="{CB01047E-F808-404E-9296-116464F6423C}" srcOrd="2" destOrd="0" parTransId="{F1543E98-7BFB-4730-806A-ADD61BA445D6}" sibTransId="{EFFA571B-6914-4546-97FE-90F804FDA10A}"/>
    <dgm:cxn modelId="{F2007201-3E0B-4BCA-B9C0-FC6D6A19F94D}" type="presOf" srcId="{2D7FBF4C-37E7-4A0E-99B7-3940F0444AE2}" destId="{4D20A5D5-DCD6-4054-943E-37D24D1E9568}" srcOrd="1" destOrd="0" presId="urn:microsoft.com/office/officeart/2005/8/layout/cycle4#1"/>
    <dgm:cxn modelId="{29316C7F-FD9D-4FC2-B24D-F6188BDD58F2}" type="presOf" srcId="{2E38E31A-5DEB-4BD4-81EB-5DDE863BA47F}" destId="{834D7FE2-43A1-45BA-A8A3-4B6B6E50795D}" srcOrd="0" destOrd="0" presId="urn:microsoft.com/office/officeart/2005/8/layout/cycle4#1"/>
    <dgm:cxn modelId="{7D1746CD-09FB-431F-810A-3D8834CE05F4}" type="presOf" srcId="{A489C36D-ADF0-4D06-8D79-A213C2126C3F}" destId="{09ADFE1A-0066-4CF2-BBA7-84308B03B332}" srcOrd="0" destOrd="0" presId="urn:microsoft.com/office/officeart/2005/8/layout/cycle4#1"/>
    <dgm:cxn modelId="{B0E27877-DFF2-414D-8B4B-1541BFD0E17B}" type="presOf" srcId="{2D7FBF4C-37E7-4A0E-99B7-3940F0444AE2}" destId="{E3349E4A-0218-44CF-AF39-ABA4E8AE2715}" srcOrd="0" destOrd="0" presId="urn:microsoft.com/office/officeart/2005/8/layout/cycle4#1"/>
    <dgm:cxn modelId="{170DC47B-4327-421B-8BC1-0A2010D01045}" type="presOf" srcId="{C1B12FB8-012F-48D2-AA99-235C091B6EF9}" destId="{15F07B4E-134C-4FE5-B780-498F3BE59BB6}" srcOrd="0" destOrd="0" presId="urn:microsoft.com/office/officeart/2005/8/layout/cycle4#1"/>
    <dgm:cxn modelId="{E74537E4-16E5-4355-BEAD-D661D32280DC}" type="presOf" srcId="{8C301D15-A4B9-4DB7-9893-D7B3B00E7063}" destId="{E3349E4A-0218-44CF-AF39-ABA4E8AE2715}" srcOrd="0" destOrd="1" presId="urn:microsoft.com/office/officeart/2005/8/layout/cycle4#1"/>
    <dgm:cxn modelId="{0E51536C-CFB4-4C5B-86BC-E60122935674}" type="presOf" srcId="{91749B59-DAC3-47D7-A52A-7262E7303904}" destId="{A91853EC-2438-45C8-B1B3-7958EA57C5DC}" srcOrd="0" destOrd="0" presId="urn:microsoft.com/office/officeart/2005/8/layout/cycle4#1"/>
    <dgm:cxn modelId="{384FFCFB-94A7-4671-B001-161E61B1BFE9}" srcId="{8B68B538-541A-4A0A-9F4D-344FF8A9585E}" destId="{C1B12FB8-012F-48D2-AA99-235C091B6EF9}" srcOrd="0" destOrd="0" parTransId="{DAA01E48-6E05-49C6-8B02-B063CCCA6506}" sibTransId="{ABDD6BB5-D158-4301-B96A-4848A9FF861D}"/>
    <dgm:cxn modelId="{1A1AD89D-1BAB-4CE4-AA5F-44E2E1D740BD}" type="presOf" srcId="{CD7B17B7-2F72-44C0-BA86-7DA59EE28306}" destId="{4F554FD7-88D3-4706-876D-616F604B062D}" srcOrd="0" destOrd="0" presId="urn:microsoft.com/office/officeart/2005/8/layout/cycle4#1"/>
    <dgm:cxn modelId="{A60F9C5C-AE22-4D0F-B497-6CA1DDF9039D}" srcId="{2E38E31A-5DEB-4BD4-81EB-5DDE863BA47F}" destId="{8B68B538-541A-4A0A-9F4D-344FF8A9585E}" srcOrd="1" destOrd="0" parTransId="{C944A1C4-6133-41C8-B794-CB69912BD254}" sibTransId="{1DCC0B53-B380-476E-9E15-25F7666E17E4}"/>
    <dgm:cxn modelId="{CD3FB0FF-B21E-4187-AA1B-1D3A767EF5BB}" type="presOf" srcId="{C1B12FB8-012F-48D2-AA99-235C091B6EF9}" destId="{0E9A494C-C0AB-4C3C-9BD5-422C4DD3939C}" srcOrd="1" destOrd="0" presId="urn:microsoft.com/office/officeart/2005/8/layout/cycle4#1"/>
    <dgm:cxn modelId="{85A94AEB-5297-4852-B3D1-1982CAA4A90B}" srcId="{CD7B17B7-2F72-44C0-BA86-7DA59EE28306}" destId="{98B111E7-8A8C-4365-B7F6-E4C4787975F4}" srcOrd="0" destOrd="0" parTransId="{7A7ABF17-2C11-4B3F-AAA1-B3824069D048}" sibTransId="{7DC05C50-D5B4-44CB-8E52-5964531F4305}"/>
    <dgm:cxn modelId="{D30B72C9-5DBE-4A9A-B31C-47FAF8FF4CD4}" type="presOf" srcId="{8C301D15-A4B9-4DB7-9893-D7B3B00E7063}" destId="{4D20A5D5-DCD6-4054-943E-37D24D1E9568}" srcOrd="1" destOrd="1" presId="urn:microsoft.com/office/officeart/2005/8/layout/cycle4#1"/>
    <dgm:cxn modelId="{969CAFAA-1832-4369-AEEC-BA1EBB7BE52A}" srcId="{2E38E31A-5DEB-4BD4-81EB-5DDE863BA47F}" destId="{CD7B17B7-2F72-44C0-BA86-7DA59EE28306}" srcOrd="3" destOrd="0" parTransId="{A579B420-86F6-49EC-B1BA-DB8C73D03782}" sibTransId="{6AC5A7D4-90BD-4F4F-AE26-3FBF6906A1E2}"/>
    <dgm:cxn modelId="{1DE14E2D-9C4A-4A7F-A093-B73F28305FAB}" type="presOf" srcId="{A489C36D-ADF0-4D06-8D79-A213C2126C3F}" destId="{44A005E4-F3C4-41B6-8C4F-5A4F87BF08E6}" srcOrd="1" destOrd="0" presId="urn:microsoft.com/office/officeart/2005/8/layout/cycle4#1"/>
    <dgm:cxn modelId="{B03CA5DB-9FC0-47DC-94BA-DC0716810C41}" type="presOf" srcId="{CB01047E-F808-404E-9296-116464F6423C}" destId="{FAD881F5-0287-4B13-B88C-CE2E35C60F29}" srcOrd="0" destOrd="0" presId="urn:microsoft.com/office/officeart/2005/8/layout/cycle4#1"/>
    <dgm:cxn modelId="{4B9C6B92-E8CC-4853-9AB8-E34FBCC55F9B}" type="presOf" srcId="{98B111E7-8A8C-4365-B7F6-E4C4787975F4}" destId="{6DE2BAF4-9A77-4181-8F69-1195140927BB}" srcOrd="0" destOrd="0" presId="urn:microsoft.com/office/officeart/2005/8/layout/cycle4#1"/>
    <dgm:cxn modelId="{DF0CAE84-ECBF-4F6E-9C67-A5A92E17DF1F}" type="presOf" srcId="{98B111E7-8A8C-4365-B7F6-E4C4787975F4}" destId="{32B47692-4C71-4F2D-B22E-30DC01E9879D}" srcOrd="1" destOrd="0" presId="urn:microsoft.com/office/officeart/2005/8/layout/cycle4#1"/>
    <dgm:cxn modelId="{1A8C419D-11FD-4CC8-BEDD-85C9B4E32BE9}" type="presParOf" srcId="{834D7FE2-43A1-45BA-A8A3-4B6B6E50795D}" destId="{9A441724-A2C1-44DD-A529-6A06A12F7419}" srcOrd="0" destOrd="0" presId="urn:microsoft.com/office/officeart/2005/8/layout/cycle4#1"/>
    <dgm:cxn modelId="{85772F67-0864-4C7A-862A-426C1B9E7560}" type="presParOf" srcId="{9A441724-A2C1-44DD-A529-6A06A12F7419}" destId="{135E5C0D-958A-4B48-9392-0C05A5FEA92A}" srcOrd="0" destOrd="0" presId="urn:microsoft.com/office/officeart/2005/8/layout/cycle4#1"/>
    <dgm:cxn modelId="{B7DCDBFE-23C3-42A6-9675-A4E19FB600AC}" type="presParOf" srcId="{135E5C0D-958A-4B48-9392-0C05A5FEA92A}" destId="{09ADFE1A-0066-4CF2-BBA7-84308B03B332}" srcOrd="0" destOrd="0" presId="urn:microsoft.com/office/officeart/2005/8/layout/cycle4#1"/>
    <dgm:cxn modelId="{21D6918D-B508-49BA-932C-F20084A09C2A}" type="presParOf" srcId="{135E5C0D-958A-4B48-9392-0C05A5FEA92A}" destId="{44A005E4-F3C4-41B6-8C4F-5A4F87BF08E6}" srcOrd="1" destOrd="0" presId="urn:microsoft.com/office/officeart/2005/8/layout/cycle4#1"/>
    <dgm:cxn modelId="{7377E8AE-8DC5-489D-999E-575EC0BA32AD}" type="presParOf" srcId="{9A441724-A2C1-44DD-A529-6A06A12F7419}" destId="{97D22854-4D81-4989-8783-3489EAB1B49D}" srcOrd="1" destOrd="0" presId="urn:microsoft.com/office/officeart/2005/8/layout/cycle4#1"/>
    <dgm:cxn modelId="{0D37887C-FD5C-4E85-AF05-FDA35159C0E7}" type="presParOf" srcId="{97D22854-4D81-4989-8783-3489EAB1B49D}" destId="{15F07B4E-134C-4FE5-B780-498F3BE59BB6}" srcOrd="0" destOrd="0" presId="urn:microsoft.com/office/officeart/2005/8/layout/cycle4#1"/>
    <dgm:cxn modelId="{B5AAF3F3-0667-4824-8C3E-65BC420C9F19}" type="presParOf" srcId="{97D22854-4D81-4989-8783-3489EAB1B49D}" destId="{0E9A494C-C0AB-4C3C-9BD5-422C4DD3939C}" srcOrd="1" destOrd="0" presId="urn:microsoft.com/office/officeart/2005/8/layout/cycle4#1"/>
    <dgm:cxn modelId="{E65A351F-5256-49D5-B3E9-836F91AEDCD7}" type="presParOf" srcId="{9A441724-A2C1-44DD-A529-6A06A12F7419}" destId="{67E38CA7-740E-43A7-8A88-1480C7E33789}" srcOrd="2" destOrd="0" presId="urn:microsoft.com/office/officeart/2005/8/layout/cycle4#1"/>
    <dgm:cxn modelId="{AB3A9003-6A8A-4042-A5EE-32229F350E10}" type="presParOf" srcId="{67E38CA7-740E-43A7-8A88-1480C7E33789}" destId="{E3349E4A-0218-44CF-AF39-ABA4E8AE2715}" srcOrd="0" destOrd="0" presId="urn:microsoft.com/office/officeart/2005/8/layout/cycle4#1"/>
    <dgm:cxn modelId="{94C55B23-5273-4CF9-BA85-8EB29B9BD2FD}" type="presParOf" srcId="{67E38CA7-740E-43A7-8A88-1480C7E33789}" destId="{4D20A5D5-DCD6-4054-943E-37D24D1E9568}" srcOrd="1" destOrd="0" presId="urn:microsoft.com/office/officeart/2005/8/layout/cycle4#1"/>
    <dgm:cxn modelId="{E80F790F-EEBE-4531-BA30-117E490B07D0}" type="presParOf" srcId="{9A441724-A2C1-44DD-A529-6A06A12F7419}" destId="{03BE6AC9-928A-43B2-AE29-E75814C7AE11}" srcOrd="3" destOrd="0" presId="urn:microsoft.com/office/officeart/2005/8/layout/cycle4#1"/>
    <dgm:cxn modelId="{A1A4F4F8-CEEB-4AF3-A0F1-0F2A73DD00CD}" type="presParOf" srcId="{03BE6AC9-928A-43B2-AE29-E75814C7AE11}" destId="{6DE2BAF4-9A77-4181-8F69-1195140927BB}" srcOrd="0" destOrd="0" presId="urn:microsoft.com/office/officeart/2005/8/layout/cycle4#1"/>
    <dgm:cxn modelId="{E3E70718-6E36-4C85-85CD-5C50DA419048}" type="presParOf" srcId="{03BE6AC9-928A-43B2-AE29-E75814C7AE11}" destId="{32B47692-4C71-4F2D-B22E-30DC01E9879D}" srcOrd="1" destOrd="0" presId="urn:microsoft.com/office/officeart/2005/8/layout/cycle4#1"/>
    <dgm:cxn modelId="{42873917-A970-4E02-963B-2F233AA6C703}" type="presParOf" srcId="{9A441724-A2C1-44DD-A529-6A06A12F7419}" destId="{64B2CB5E-E656-44A7-8203-4A7358A43AA4}" srcOrd="4" destOrd="0" presId="urn:microsoft.com/office/officeart/2005/8/layout/cycle4#1"/>
    <dgm:cxn modelId="{98F72BA0-892D-4A97-A3D9-AA0EB0BD51E0}" type="presParOf" srcId="{834D7FE2-43A1-45BA-A8A3-4B6B6E50795D}" destId="{10FCA1DC-05A9-474E-A935-36FBA375B7DA}" srcOrd="1" destOrd="0" presId="urn:microsoft.com/office/officeart/2005/8/layout/cycle4#1"/>
    <dgm:cxn modelId="{70F9B910-3558-40BC-A13C-1DDF32F2EA48}" type="presParOf" srcId="{10FCA1DC-05A9-474E-A935-36FBA375B7DA}" destId="{A91853EC-2438-45C8-B1B3-7958EA57C5DC}" srcOrd="0" destOrd="0" presId="urn:microsoft.com/office/officeart/2005/8/layout/cycle4#1"/>
    <dgm:cxn modelId="{41048CEF-74F4-4C02-9AEC-B55656A00C16}" type="presParOf" srcId="{10FCA1DC-05A9-474E-A935-36FBA375B7DA}" destId="{78E50471-3AFA-46B6-87AF-8527AEF18A2C}" srcOrd="1" destOrd="0" presId="urn:microsoft.com/office/officeart/2005/8/layout/cycle4#1"/>
    <dgm:cxn modelId="{AF6F509D-B295-4C41-BC53-D20AAA6F00C7}" type="presParOf" srcId="{10FCA1DC-05A9-474E-A935-36FBA375B7DA}" destId="{FAD881F5-0287-4B13-B88C-CE2E35C60F29}" srcOrd="2" destOrd="0" presId="urn:microsoft.com/office/officeart/2005/8/layout/cycle4#1"/>
    <dgm:cxn modelId="{8B96F07E-66EC-4C05-82F3-D88A01735444}" type="presParOf" srcId="{10FCA1DC-05A9-474E-A935-36FBA375B7DA}" destId="{4F554FD7-88D3-4706-876D-616F604B062D}" srcOrd="3" destOrd="0" presId="urn:microsoft.com/office/officeart/2005/8/layout/cycle4#1"/>
    <dgm:cxn modelId="{C4642AFC-50DA-4B19-85E4-F47A79C423C9}" type="presParOf" srcId="{10FCA1DC-05A9-474E-A935-36FBA375B7DA}" destId="{6CB421D9-41AF-4D17-A1FD-70F98AF4E22D}" srcOrd="4" destOrd="0" presId="urn:microsoft.com/office/officeart/2005/8/layout/cycle4#1"/>
    <dgm:cxn modelId="{A17651F8-913A-4CCF-961D-023B1B432207}" type="presParOf" srcId="{834D7FE2-43A1-45BA-A8A3-4B6B6E50795D}" destId="{CAF04F33-164B-4E78-9F5E-9C20A10DD90D}" srcOrd="2" destOrd="0" presId="urn:microsoft.com/office/officeart/2005/8/layout/cycle4#1"/>
    <dgm:cxn modelId="{64CD1188-1F43-4EFD-B352-3F460DFA48C3}" type="presParOf" srcId="{834D7FE2-43A1-45BA-A8A3-4B6B6E50795D}" destId="{F3D79F02-A44F-47E6-A348-651B518D693A}" srcOrd="3" destOrd="0" presId="urn:microsoft.com/office/officeart/2005/8/layout/cycle4#1"/>
  </dgm:cxnLst>
  <dgm:bg>
    <a:noFill/>
    <a:effectLst>
      <a:outerShdw blurRad="50800" dist="50800" dir="5400000" algn="ctr" rotWithShape="0">
        <a:schemeClr val="bg1">
          <a:lumMod val="65000"/>
        </a:schemeClr>
      </a:outerShdw>
    </a:effectLst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349E4A-0218-44CF-AF39-ABA4E8AE2715}">
      <dsp:nvSpPr>
        <dsp:cNvPr id="0" name=""/>
        <dsp:cNvSpPr/>
      </dsp:nvSpPr>
      <dsp:spPr>
        <a:xfrm>
          <a:off x="4929211" y="3449026"/>
          <a:ext cx="2505616" cy="162307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Facilitate recovery</a:t>
          </a:r>
          <a:endParaRPr lang="en-GB" sz="1700" kern="1200" dirty="0"/>
        </a:p>
      </dsp:txBody>
      <dsp:txXfrm>
        <a:off x="5680896" y="3854794"/>
        <a:ext cx="1753931" cy="1217303"/>
      </dsp:txXfrm>
    </dsp:sp>
    <dsp:sp modelId="{6DE2BAF4-9A77-4181-8F69-1195140927BB}">
      <dsp:nvSpPr>
        <dsp:cNvPr id="0" name=""/>
        <dsp:cNvSpPr/>
      </dsp:nvSpPr>
      <dsp:spPr>
        <a:xfrm>
          <a:off x="775102" y="3449026"/>
          <a:ext cx="2505616" cy="162307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Decrease infection / reduce inflammation</a:t>
          </a:r>
          <a:endParaRPr lang="en-GB" sz="1700" kern="1200" dirty="0"/>
        </a:p>
      </dsp:txBody>
      <dsp:txXfrm>
        <a:off x="775102" y="3854794"/>
        <a:ext cx="1753931" cy="1217303"/>
      </dsp:txXfrm>
    </dsp:sp>
    <dsp:sp modelId="{15F07B4E-134C-4FE5-B780-498F3BE59BB6}">
      <dsp:nvSpPr>
        <dsp:cNvPr id="0" name=""/>
        <dsp:cNvSpPr/>
      </dsp:nvSpPr>
      <dsp:spPr>
        <a:xfrm>
          <a:off x="4863213" y="0"/>
          <a:ext cx="2505616" cy="162307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810000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Promote adaptation </a:t>
          </a:r>
          <a:endParaRPr lang="en-GB" sz="1700" kern="1200" dirty="0"/>
        </a:p>
      </dsp:txBody>
      <dsp:txXfrm>
        <a:off x="5614898" y="0"/>
        <a:ext cx="1753931" cy="1217303"/>
      </dsp:txXfrm>
    </dsp:sp>
    <dsp:sp modelId="{09ADFE1A-0066-4CF2-BBA7-84308B03B332}">
      <dsp:nvSpPr>
        <dsp:cNvPr id="0" name=""/>
        <dsp:cNvSpPr/>
      </dsp:nvSpPr>
      <dsp:spPr>
        <a:xfrm>
          <a:off x="775102" y="0"/>
          <a:ext cx="2505616" cy="162307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Increase work rate</a:t>
          </a:r>
          <a:endParaRPr lang="en-GB" sz="1700" kern="1200" dirty="0"/>
        </a:p>
      </dsp:txBody>
      <dsp:txXfrm>
        <a:off x="775102" y="0"/>
        <a:ext cx="1753931" cy="1217303"/>
      </dsp:txXfrm>
    </dsp:sp>
    <dsp:sp modelId="{A91853EC-2438-45C8-B1B3-7958EA57C5DC}">
      <dsp:nvSpPr>
        <dsp:cNvPr id="0" name=""/>
        <dsp:cNvSpPr/>
      </dsp:nvSpPr>
      <dsp:spPr>
        <a:xfrm>
          <a:off x="1825026" y="289109"/>
          <a:ext cx="2196218" cy="2196218"/>
        </a:xfrm>
        <a:prstGeom prst="pieWedg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Do more</a:t>
          </a:r>
          <a:endParaRPr lang="en-GB" sz="2500" kern="1200" dirty="0"/>
        </a:p>
      </dsp:txBody>
      <dsp:txXfrm>
        <a:off x="1825026" y="289109"/>
        <a:ext cx="2196218" cy="2196218"/>
      </dsp:txXfrm>
    </dsp:sp>
    <dsp:sp modelId="{78E50471-3AFA-46B6-87AF-8527AEF18A2C}">
      <dsp:nvSpPr>
        <dsp:cNvPr id="0" name=""/>
        <dsp:cNvSpPr/>
      </dsp:nvSpPr>
      <dsp:spPr>
        <a:xfrm rot="5400000">
          <a:off x="4122686" y="289109"/>
          <a:ext cx="2196218" cy="2196218"/>
        </a:xfrm>
        <a:prstGeom prst="pieWedge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Stronger, Faster</a:t>
          </a:r>
          <a:endParaRPr lang="en-GB" sz="2500" kern="1200" dirty="0"/>
        </a:p>
      </dsp:txBody>
      <dsp:txXfrm rot="5400000">
        <a:off x="4122686" y="289109"/>
        <a:ext cx="2196218" cy="2196218"/>
      </dsp:txXfrm>
    </dsp:sp>
    <dsp:sp modelId="{FAD881F5-0287-4B13-B88C-CE2E35C60F29}">
      <dsp:nvSpPr>
        <dsp:cNvPr id="0" name=""/>
        <dsp:cNvSpPr/>
      </dsp:nvSpPr>
      <dsp:spPr>
        <a:xfrm rot="10800000">
          <a:off x="4122686" y="2586769"/>
          <a:ext cx="2196218" cy="2196218"/>
        </a:xfrm>
        <a:prstGeom prst="pieWedge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Feel better</a:t>
          </a:r>
          <a:endParaRPr lang="en-GB" sz="2500" kern="1200" dirty="0"/>
        </a:p>
      </dsp:txBody>
      <dsp:txXfrm rot="10800000">
        <a:off x="4122686" y="2586769"/>
        <a:ext cx="2196218" cy="2196218"/>
      </dsp:txXfrm>
    </dsp:sp>
    <dsp:sp modelId="{4F554FD7-88D3-4706-876D-616F604B062D}">
      <dsp:nvSpPr>
        <dsp:cNvPr id="0" name=""/>
        <dsp:cNvSpPr/>
      </dsp:nvSpPr>
      <dsp:spPr>
        <a:xfrm rot="16200000">
          <a:off x="1825026" y="2586769"/>
          <a:ext cx="2196218" cy="2196218"/>
        </a:xfrm>
        <a:prstGeom prst="pieWedg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Train better</a:t>
          </a:r>
          <a:endParaRPr lang="en-GB" sz="2500" kern="1200" dirty="0"/>
        </a:p>
      </dsp:txBody>
      <dsp:txXfrm rot="16200000">
        <a:off x="1825026" y="2586769"/>
        <a:ext cx="2196218" cy="2196218"/>
      </dsp:txXfrm>
    </dsp:sp>
    <dsp:sp modelId="{CAF04F33-164B-4E78-9F5E-9C20A10DD90D}">
      <dsp:nvSpPr>
        <dsp:cNvPr id="0" name=""/>
        <dsp:cNvSpPr/>
      </dsp:nvSpPr>
      <dsp:spPr>
        <a:xfrm>
          <a:off x="3692826" y="2079560"/>
          <a:ext cx="758278" cy="659372"/>
        </a:xfrm>
        <a:prstGeom prst="circular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79F02-A44F-47E6-A348-651B518D693A}">
      <dsp:nvSpPr>
        <dsp:cNvPr id="0" name=""/>
        <dsp:cNvSpPr/>
      </dsp:nvSpPr>
      <dsp:spPr>
        <a:xfrm rot="10800000">
          <a:off x="3692826" y="2333165"/>
          <a:ext cx="758278" cy="659372"/>
        </a:xfrm>
        <a:prstGeom prst="circular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7BEC3-3717-4841-8CC8-3DAF21565AB6}" type="datetimeFigureOut">
              <a:rPr lang="en-US" smtClean="0"/>
              <a:t>2/26/2013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8DD2D-00B0-42E7-8F18-D55CB610B10B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69D61-9B2E-4FA8-8B65-E4D3C53DE9E7}" type="datetimeFigureOut">
              <a:rPr lang="en-US" smtClean="0"/>
              <a:pPr/>
              <a:t>2/26/2013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11A4D-75BF-42F1-8515-F64BC3D8BF3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7.jpe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5.png"/><Relationship Id="rId10" Type="http://schemas.openxmlformats.org/officeDocument/2006/relationships/image" Target="../media/image11.png"/><Relationship Id="rId19" Type="http://schemas.openxmlformats.org/officeDocument/2006/relationships/image" Target="../media/image19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hyperlink" Target="//upload.wikimedia.org/wikipedia/en/6/67/Saracens_badge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" descr="C:\Documents and Settings\ramseyd\Desktop\POS\on-expandedlogo\on_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1893" y="1428736"/>
            <a:ext cx="5606189" cy="92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28596" y="264318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Nutrition For</a:t>
            </a:r>
            <a:r>
              <a:rPr kumimoji="0" lang="en-GB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Younger Athlete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3929077"/>
            <a:ext cx="29241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Why am I here?</a:t>
            </a:r>
            <a:endParaRPr lang="en-GB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2910" y="1142984"/>
            <a:ext cx="778674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Why is Nutrition Important?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General Nutrition for Young Athletes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Nutrition For Training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Nutrition For Competition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Take Away Tips on Nutrition for the Younger Athlete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Who is Optimum Nutrition?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Questions?</a:t>
            </a:r>
            <a:endParaRPr lang="en-GB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Why is Nutrition Important?</a:t>
            </a:r>
            <a:endParaRPr lang="en-GB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7158" y="1285860"/>
            <a:ext cx="84296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Nutrition underlies </a:t>
            </a:r>
            <a:r>
              <a:rPr lang="en-GB" sz="2400" u="sng" dirty="0" smtClean="0"/>
              <a:t>all performance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/>
              <a:t> Bad nutrition leads to bad performance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/>
              <a:t> Good nutrition leads to good performance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Good nutrition isn’t just necessary prior to competition- it is just as important during regular training as this is where all the hard work is done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Lets not forget though….nutrition isn’t just key to performance…..it is important to growth and health</a:t>
            </a:r>
            <a:endParaRPr lang="en-GB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8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Straight Connector 8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TextBox 3"/>
          <p:cNvSpPr txBox="1"/>
          <p:nvPr/>
        </p:nvSpPr>
        <p:spPr>
          <a:xfrm>
            <a:off x="6429388" y="1500174"/>
            <a:ext cx="2310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571472" y="1071546"/>
          <a:ext cx="8143932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Why is Nutrition Important?</a:t>
            </a:r>
            <a:endParaRPr lang="en-GB" sz="4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General Nutrition For Young Athletes</a:t>
            </a:r>
            <a:endParaRPr lang="en-GB" sz="40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71472" y="1285860"/>
          <a:ext cx="3932258" cy="1462096"/>
        </p:xfrm>
        <a:graphic>
          <a:graphicData uri="http://schemas.openxmlformats.org/drawingml/2006/table">
            <a:tbl>
              <a:tblPr/>
              <a:tblGrid>
                <a:gridCol w="1194610"/>
                <a:gridCol w="1368824"/>
                <a:gridCol w="1368824"/>
              </a:tblGrid>
              <a:tr h="37443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Boys (kcal)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Girls (kcal)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609">
                <a:tc>
                  <a:txBody>
                    <a:bodyPr/>
                    <a:lstStyle/>
                    <a:p>
                      <a:pPr algn="l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11-14 yrs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74439">
                <a:tc>
                  <a:txBody>
                    <a:bodyPr/>
                    <a:lstStyle/>
                    <a:p>
                      <a:pPr algn="l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15-18 yrs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6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Dept. Health</a:t>
                      </a:r>
                      <a:r>
                        <a:rPr lang="en-I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 1991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00562" y="3071810"/>
            <a:ext cx="38576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 This shows the average daily energy requirement for children- however this doesn’t account for exercise!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1400 kcal is roughly how much energy is expended in 2hrs of swimming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Therefore the table would look like this. </a:t>
            </a:r>
            <a:endParaRPr lang="en-GB" dirty="0"/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4643438" y="2143116"/>
            <a:ext cx="1143008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57158" y="3929066"/>
          <a:ext cx="3932258" cy="1462096"/>
        </p:xfrm>
        <a:graphic>
          <a:graphicData uri="http://schemas.openxmlformats.org/drawingml/2006/table">
            <a:tbl>
              <a:tblPr/>
              <a:tblGrid>
                <a:gridCol w="1194610"/>
                <a:gridCol w="1368824"/>
                <a:gridCol w="1368824"/>
              </a:tblGrid>
              <a:tr h="37443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Boys (kcal)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Girls (kcal)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609">
                <a:tc>
                  <a:txBody>
                    <a:bodyPr/>
                    <a:lstStyle/>
                    <a:p>
                      <a:pPr algn="l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11-14 yrs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3620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3245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74439">
                <a:tc>
                  <a:txBody>
                    <a:bodyPr/>
                    <a:lstStyle/>
                    <a:p>
                      <a:pPr algn="l" fontAlgn="b"/>
                      <a:r>
                        <a:rPr lang="en-I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15-18 yrs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4155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3510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609">
                <a:tc gridSpan="2">
                  <a:txBody>
                    <a:bodyPr/>
                    <a:lstStyle/>
                    <a:p>
                      <a:pPr algn="l" fontAlgn="b"/>
                      <a:endParaRPr lang="en-I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18" name="Straight Arrow Connector 17"/>
          <p:cNvCxnSpPr/>
          <p:nvPr/>
        </p:nvCxnSpPr>
        <p:spPr>
          <a:xfrm rot="10800000">
            <a:off x="3643306" y="5143512"/>
            <a:ext cx="85725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571472" y="1357298"/>
            <a:ext cx="785818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What does that look like in food?</a:t>
            </a:r>
          </a:p>
          <a:p>
            <a:endParaRPr lang="en-GB" sz="2000" dirty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Unfortunately there are no set values as such although the guidelines below will help.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If your child shows that they generally have a lot of energy, the are probably consuming the right amounts of calories. 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If they look lethargic then this is when portions, amounts of calories and where those calories come from needs to change.</a:t>
            </a:r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Guidelines should be based on: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Min 50% of energy from Carbohydrates</a:t>
            </a:r>
          </a:p>
          <a:p>
            <a:pPr lvl="2"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11% from Sugar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Max 35% of energy from Fats</a:t>
            </a:r>
          </a:p>
          <a:p>
            <a:pPr lvl="2"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11% from </a:t>
            </a:r>
            <a:r>
              <a:rPr lang="en-GB" sz="2000" dirty="0"/>
              <a:t>S</a:t>
            </a:r>
            <a:r>
              <a:rPr lang="en-GB" sz="2000" dirty="0" smtClean="0"/>
              <a:t>aturated Fats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1-1.5g of Protein per kg of bodyweight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General Nutrition For Young Athletes</a:t>
            </a:r>
            <a:endParaRPr lang="en-GB" sz="4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571472" y="928670"/>
            <a:ext cx="78581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Pre Training</a:t>
            </a:r>
          </a:p>
          <a:p>
            <a:endParaRPr lang="en-GB" b="1" dirty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Most of the energy provided for training or competition will be from several hours or even days before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Food eaten before training needs to stop the athlete feeling hungry during training, be easily digested and have a moderate GI (Glycaemic Index)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This doesn’t mean lots of sugary drinks or snacks!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r>
              <a:rPr lang="en-GB" b="1" dirty="0" smtClean="0"/>
              <a:t>Timing is Key</a:t>
            </a:r>
          </a:p>
          <a:p>
            <a:endParaRPr lang="en-GB" b="1" dirty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Most athletes may not have adequate time for a meal between school and training. 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Therefore a snack such as cereal bars/yoghurt and apple or banana/dried fruit/cereal with milk/crackers or rice cakes with cheese/muffins (watch the sugar!!)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Consumed 1hr before training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If longer (2-3hrs before training) then a meal such as jacket potato with cheese or tuna or baked beans/pasta with tomato based sauce and cheese/rice or noodles with chicken/porridge.</a:t>
            </a:r>
          </a:p>
          <a:p>
            <a:endParaRPr 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Nutrition For Training</a:t>
            </a:r>
            <a:endParaRPr lang="en-GB" sz="4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571472" y="928670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Post Training</a:t>
            </a:r>
          </a:p>
          <a:p>
            <a:endParaRPr lang="en-GB" b="1" dirty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Key to refuel/replenish/maintain/recover.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Not just food but FLUIDS as well!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it determines how fast an athlete will recover- 1g of carbohydrate per kg of body weight eaten within 2hrs speeds up recovery.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r>
              <a:rPr lang="en-GB" b="1" dirty="0" smtClean="0"/>
              <a:t>Timing is Key</a:t>
            </a:r>
          </a:p>
          <a:p>
            <a:endParaRPr lang="en-GB" b="1" dirty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It is important to start the recovery process as soon as you can after training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As soon as an athlete has finished training they should start recovery, this should follow the simple steps of: </a:t>
            </a:r>
            <a:r>
              <a:rPr lang="en-IE" dirty="0"/>
              <a:t>Straight after have a </a:t>
            </a:r>
            <a:r>
              <a:rPr lang="en-IE" dirty="0" smtClean="0"/>
              <a:t>recovery </a:t>
            </a:r>
            <a:r>
              <a:rPr lang="en-IE" dirty="0"/>
              <a:t>shake </a:t>
            </a:r>
            <a:r>
              <a:rPr lang="en-IE" dirty="0" smtClean="0"/>
              <a:t>if necessary to </a:t>
            </a:r>
            <a:r>
              <a:rPr lang="en-IE" dirty="0"/>
              <a:t>kick start recovery </a:t>
            </a:r>
            <a:r>
              <a:rPr lang="en-IE" dirty="0" smtClean="0">
                <a:sym typeface="Wingdings" pitchFamily="2" charset="2"/>
              </a:rPr>
              <a:t></a:t>
            </a:r>
            <a:r>
              <a:rPr lang="en-IE" dirty="0" smtClean="0"/>
              <a:t> </a:t>
            </a:r>
            <a:r>
              <a:rPr lang="en-IE" dirty="0"/>
              <a:t>a cereal </a:t>
            </a:r>
            <a:r>
              <a:rPr lang="en-IE" dirty="0" smtClean="0"/>
              <a:t>bar/muffin/smoothie/mini-pancakes with fluids </a:t>
            </a:r>
            <a:r>
              <a:rPr lang="en-IE" dirty="0"/>
              <a:t>on the way home </a:t>
            </a:r>
            <a:r>
              <a:rPr lang="en-IE" dirty="0" smtClean="0">
                <a:sym typeface="Wingdings" pitchFamily="2" charset="2"/>
              </a:rPr>
              <a:t></a:t>
            </a:r>
            <a:r>
              <a:rPr lang="en-IE" dirty="0" smtClean="0"/>
              <a:t> </a:t>
            </a:r>
            <a:r>
              <a:rPr lang="en-IE" dirty="0"/>
              <a:t>followed by a meal. </a:t>
            </a: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Need to consume all within 2hrs of training max. 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Aim of the meal post exercise is to replenish glycogen stores and start recovery of muscles with protein.</a:t>
            </a:r>
          </a:p>
          <a:p>
            <a:endParaRPr 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Nutrition For Training</a:t>
            </a:r>
            <a:endParaRPr lang="en-GB" sz="4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571472" y="1291787"/>
            <a:ext cx="78581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Similar to that pre/post training, however it is sometimes difficult to maintain due to travelling etc.</a:t>
            </a:r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r>
              <a:rPr lang="en-GB" sz="2000" b="1" dirty="0" smtClean="0"/>
              <a:t>Pre Competition</a:t>
            </a:r>
          </a:p>
          <a:p>
            <a:endParaRPr lang="en-GB" sz="2000" dirty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Full meal pre competition, similar to that of pre training.</a:t>
            </a:r>
            <a:endParaRPr lang="en-GB" sz="2000" dirty="0"/>
          </a:p>
          <a:p>
            <a:endParaRPr lang="en-GB" sz="2000" dirty="0"/>
          </a:p>
          <a:p>
            <a:r>
              <a:rPr lang="en-GB" sz="2000" b="1" dirty="0" smtClean="0"/>
              <a:t>To Take Poolside</a:t>
            </a:r>
          </a:p>
          <a:p>
            <a:endParaRPr lang="en-GB" sz="2000" b="1" dirty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Bananas, Fresh/Dried Fruit, Crackers/Rice Cakes, Bagels/Mini Pancakes/Light Sandwiches, Fruit/Cereal/Energy Bars, FLUIDS!</a:t>
            </a:r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r>
              <a:rPr lang="en-GB" sz="2000" b="1" dirty="0" smtClean="0"/>
              <a:t>Tip</a:t>
            </a:r>
          </a:p>
          <a:p>
            <a:endParaRPr lang="en-GB" sz="2000" b="1" dirty="0"/>
          </a:p>
          <a:p>
            <a:pPr>
              <a:buFont typeface="Arial" pitchFamily="34" charset="0"/>
              <a:buChar char="•"/>
            </a:pPr>
            <a:r>
              <a:rPr lang="en-GB" sz="2000" b="1" dirty="0" smtClean="0"/>
              <a:t> Do not eat or drink anything new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Nutrition For Competition</a:t>
            </a:r>
            <a:endParaRPr lang="en-GB" sz="4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428596" y="1291787"/>
            <a:ext cx="828680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Dehydration can severely compromise performance especially in young athletes as they are unable to regulate heat as well as adults.</a:t>
            </a:r>
          </a:p>
          <a:p>
            <a:endParaRPr lang="en-GB" sz="2000" dirty="0" smtClean="0"/>
          </a:p>
          <a:p>
            <a:r>
              <a:rPr lang="en-GB" sz="2000" dirty="0" smtClean="0"/>
              <a:t>Therefore they: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Sweat less than adults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Get hotter during exercise- especially in humid conditions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Fail to respond to feelings of thirst</a:t>
            </a:r>
          </a:p>
          <a:p>
            <a:endParaRPr lang="en-GB" sz="2000" dirty="0" smtClean="0"/>
          </a:p>
          <a:p>
            <a:r>
              <a:rPr lang="en-GB" sz="2000" dirty="0" smtClean="0"/>
              <a:t>Tips to beat dehydration for the younger athlete</a:t>
            </a:r>
          </a:p>
          <a:p>
            <a:endParaRPr lang="en-GB" sz="2000" dirty="0" smtClean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200-250ml 45 </a:t>
            </a:r>
            <a:r>
              <a:rPr lang="en-GB" sz="2000" dirty="0" err="1" smtClean="0"/>
              <a:t>mins</a:t>
            </a:r>
            <a:r>
              <a:rPr lang="en-GB" sz="2000" dirty="0" smtClean="0"/>
              <a:t> before exercise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100-125ml every 15-20mins during exercise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Drink freely after exercise until no longer thirsty or 300ml for every 0.2kg lost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/>
          </a:p>
          <a:p>
            <a:r>
              <a:rPr lang="en-GB" sz="2000" dirty="0" smtClean="0"/>
              <a:t>Tip- get the athlete to weigh themselves pre and post training to see fluid loss </a:t>
            </a:r>
          </a:p>
          <a:p>
            <a:pPr>
              <a:buFont typeface="Arial" pitchFamily="34" charset="0"/>
              <a:buChar char="•"/>
            </a:pPr>
            <a:endParaRPr lang="en-GB" sz="20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Hydration</a:t>
            </a:r>
            <a:endParaRPr lang="en-GB" sz="4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571472" y="1291787"/>
            <a:ext cx="7858180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 Test the meals before competition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Test drinks before competition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Change the meals so it is not repetitive- also gives variety to food sources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Lead by example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Don’t reward performance with Fast Food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Encourage them to top up fluids throughout the day</a:t>
            </a:r>
          </a:p>
          <a:p>
            <a:pPr>
              <a:lnSpc>
                <a:spcPct val="150000"/>
              </a:lnSpc>
            </a:pPr>
            <a:r>
              <a:rPr lang="en-GB" sz="2000" dirty="0" smtClean="0"/>
              <a:t> </a:t>
            </a:r>
          </a:p>
          <a:p>
            <a:pPr>
              <a:lnSpc>
                <a:spcPct val="150000"/>
              </a:lnSpc>
            </a:pPr>
            <a:endParaRPr lang="en-GB" sz="20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Top Tips</a:t>
            </a:r>
            <a:endParaRPr lang="en-GB" sz="4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5875" y="6230938"/>
            <a:ext cx="8802688" cy="469900"/>
            <a:chOff x="-25400" y="6234113"/>
            <a:chExt cx="8801100" cy="469900"/>
          </a:xfrm>
        </p:grpSpPr>
        <p:pic>
          <p:nvPicPr>
            <p:cNvPr id="5" name="Picture 3" descr="ON reflect logo.psd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1775" y="6326188"/>
              <a:ext cx="923925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rot="10800000">
              <a:off x="-25400" y="6234113"/>
              <a:ext cx="8775705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5" descr="ON-Name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70600" y="6326188"/>
              <a:ext cx="17811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142844" y="285728"/>
            <a:ext cx="878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Optimum Nutrition</a:t>
            </a:r>
            <a:endParaRPr lang="en-GB" sz="4000" b="1" dirty="0"/>
          </a:p>
        </p:txBody>
      </p:sp>
      <p:sp>
        <p:nvSpPr>
          <p:cNvPr id="9" name="Rectangle 8"/>
          <p:cNvSpPr/>
          <p:nvPr/>
        </p:nvSpPr>
        <p:spPr>
          <a:xfrm>
            <a:off x="642910" y="1214422"/>
            <a:ext cx="78581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buFont typeface="Arial" pitchFamily="34" charset="0"/>
              <a:buChar char="•"/>
              <a:defRPr/>
            </a:pPr>
            <a:r>
              <a:rPr lang="en-US" dirty="0" smtClean="0">
                <a:cs typeface="Tahoma" pitchFamily="34" charset="0"/>
              </a:rPr>
              <a:t> Biggest </a:t>
            </a:r>
            <a:r>
              <a:rPr lang="en-US" dirty="0">
                <a:cs typeface="Tahoma" pitchFamily="34" charset="0"/>
              </a:rPr>
              <a:t>Global Sports Nutrition Company within the protein </a:t>
            </a:r>
            <a:r>
              <a:rPr lang="en-US" dirty="0" smtClean="0">
                <a:cs typeface="Tahoma" pitchFamily="34" charset="0"/>
              </a:rPr>
              <a:t>category</a:t>
            </a:r>
          </a:p>
          <a:p>
            <a:pPr defTabSz="457200">
              <a:buFont typeface="Arial" pitchFamily="34" charset="0"/>
              <a:buChar char="•"/>
              <a:defRPr/>
            </a:pPr>
            <a:endParaRPr lang="en-US" dirty="0" smtClean="0">
              <a:cs typeface="Tahoma" pitchFamily="34" charset="0"/>
            </a:endParaRPr>
          </a:p>
          <a:p>
            <a:pPr defTabSz="457200">
              <a:buFont typeface="Arial" pitchFamily="34" charset="0"/>
              <a:buChar char="•"/>
              <a:defRPr/>
            </a:pPr>
            <a:r>
              <a:rPr lang="en-US" dirty="0">
                <a:cs typeface="Tahoma" pitchFamily="34" charset="0"/>
              </a:rPr>
              <a:t> </a:t>
            </a:r>
            <a:r>
              <a:rPr lang="en-US" dirty="0" smtClean="0">
                <a:cs typeface="Tahoma" pitchFamily="34" charset="0"/>
              </a:rPr>
              <a:t>Gold Standard 100% Whey is the biggest selling protein product in the world</a:t>
            </a:r>
          </a:p>
          <a:p>
            <a:pPr defTabSz="457200">
              <a:buFont typeface="Arial" pitchFamily="34" charset="0"/>
              <a:buChar char="•"/>
              <a:defRPr/>
            </a:pPr>
            <a:endParaRPr lang="en-US" dirty="0">
              <a:cs typeface="Tahoma" pitchFamily="34" charset="0"/>
            </a:endParaRPr>
          </a:p>
          <a:p>
            <a:pPr defTabSz="457200">
              <a:buFont typeface="Arial" pitchFamily="34" charset="0"/>
              <a:buChar char="•"/>
              <a:defRPr/>
            </a:pPr>
            <a:r>
              <a:rPr lang="en-US" dirty="0" smtClean="0">
                <a:cs typeface="Tahoma" pitchFamily="34" charset="0"/>
              </a:rPr>
              <a:t> Key products for Swimming:</a:t>
            </a:r>
          </a:p>
        </p:txBody>
      </p:sp>
      <p:pic>
        <p:nvPicPr>
          <p:cNvPr id="19" name="Picture 7" descr="http://www.hjrfc.com/images/sr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504" y="5005869"/>
            <a:ext cx="998538" cy="1109158"/>
          </a:xfrm>
          <a:prstGeom prst="rect">
            <a:avLst/>
          </a:prstGeom>
        </p:spPr>
      </p:pic>
      <p:pic>
        <p:nvPicPr>
          <p:cNvPr id="20" name="Picture 17" descr="http://www.magnersleague.com/edinburgh-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8421" y="5397411"/>
            <a:ext cx="1207468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9" descr="Ospreys v Glasgow Warriors team new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84838" y="5397411"/>
            <a:ext cx="123190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http://upload.wikimedia.org/wikipedia/en/b/b4/Newcastle_falcons_badg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6483" y="5252949"/>
            <a:ext cx="8096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http://www.dubchamber.ie/images/sponsor/NEW%20Leinster%20logo%20J-Pe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1666" y="5170465"/>
            <a:ext cx="1096963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3" descr="http://www.irishrugby.ie/images/news/UlsterRugbyLogo_x49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0152" y="5157807"/>
            <a:ext cx="985838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England rugby 3D.eps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4861" y="5026483"/>
            <a:ext cx="866774" cy="1107214"/>
          </a:xfrm>
          <a:prstGeom prst="rect">
            <a:avLst/>
          </a:prstGeom>
        </p:spPr>
      </p:pic>
      <p:pic>
        <p:nvPicPr>
          <p:cNvPr id="26" name="Picture 25" descr="Screen shot 2013-02-17 at 21.30.03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9107" y="5212709"/>
            <a:ext cx="1025542" cy="930935"/>
          </a:xfrm>
          <a:prstGeom prst="rect">
            <a:avLst/>
          </a:prstGeom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285852" y="4709957"/>
            <a:ext cx="1857388" cy="576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11" descr="Pictur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388" y="2206111"/>
            <a:ext cx="2466972" cy="1741833"/>
          </a:xfrm>
          <a:prstGeom prst="rect">
            <a:avLst/>
          </a:prstGeom>
          <a:noFill/>
        </p:spPr>
      </p:pic>
      <p:pic>
        <p:nvPicPr>
          <p:cNvPr id="29" name="Picture 8" descr="File:Saracens badge.pn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58148" y="4071942"/>
            <a:ext cx="1143008" cy="994418"/>
          </a:xfrm>
          <a:prstGeom prst="rect">
            <a:avLst/>
          </a:prstGeom>
          <a:noFill/>
        </p:spPr>
      </p:pic>
      <p:pic>
        <p:nvPicPr>
          <p:cNvPr id="30" name="Picture 14" descr="http://upload.wikimedia.org/wikipedia/en/thumb/8/8c/Norwich_City.svg/150px-Norwich_City.svg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429388" y="4024503"/>
            <a:ext cx="999115" cy="1119009"/>
          </a:xfrm>
          <a:prstGeom prst="rect">
            <a:avLst/>
          </a:prstGeom>
          <a:noFill/>
        </p:spPr>
      </p:pic>
      <p:pic>
        <p:nvPicPr>
          <p:cNvPr id="32" name="Picture 5" descr="02041_211_Recovery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7224" y="2714620"/>
            <a:ext cx="105032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2" descr="Amino-Energy-Orange.png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214546" y="2857496"/>
            <a:ext cx="807156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 descr="Optimum Nutrition &lt;em&gt;100&lt;/em&gt;% &lt;em&gt;Whey Crisp Bar&lt;/em&gt; Double Rich Chocolate - 12 &lt;em&gt;bars&lt;/em&gt;"/>
          <p:cNvPicPr>
            <a:picLocks noChangeAspect="1" noChangeArrowheads="1"/>
          </p:cNvPicPr>
          <p:nvPr/>
        </p:nvPicPr>
        <p:blipFill>
          <a:blip r:embed="rId19" cstate="print"/>
          <a:srcRect t="11594" b="18841"/>
          <a:stretch>
            <a:fillRect/>
          </a:stretch>
        </p:blipFill>
        <p:spPr bwMode="auto">
          <a:xfrm>
            <a:off x="3286116" y="3214686"/>
            <a:ext cx="1314450" cy="914400"/>
          </a:xfrm>
          <a:prstGeom prst="rect">
            <a:avLst/>
          </a:prstGeom>
          <a:noFill/>
        </p:spPr>
      </p:pic>
      <p:pic>
        <p:nvPicPr>
          <p:cNvPr id="35" name="Picture 2" descr="Optimum &lt;em&gt;Wholly Oats&lt;/em&gt; Bars x 12 Chocolate Peanut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29190" y="3071810"/>
            <a:ext cx="1295400" cy="1295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882</Words>
  <Application>Microsoft Office PowerPoint</Application>
  <PresentationFormat>On-screen Show (4:3)</PresentationFormat>
  <Paragraphs>138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Glanbia Plc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 Terry</dc:creator>
  <cp:lastModifiedBy>Chris Terry</cp:lastModifiedBy>
  <cp:revision>3</cp:revision>
  <dcterms:created xsi:type="dcterms:W3CDTF">2013-02-25T10:44:10Z</dcterms:created>
  <dcterms:modified xsi:type="dcterms:W3CDTF">2013-02-26T17:10:21Z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-273624744</vt:i4>
  </property>
  <property fmtid="{D5CDD505-2E9C-101B-9397-08002B2CF9AE}" pid="3" name="_NewReviewCycle">
    <vt:lpwstr/>
  </property>
  <property fmtid="{D5CDD505-2E9C-101B-9397-08002B2CF9AE}" pid="4" name="_EmailSubject">
    <vt:lpwstr>Nutrition Presentation</vt:lpwstr>
  </property>
  <property fmtid="{D5CDD505-2E9C-101B-9397-08002B2CF9AE}" pid="5" name="_AuthorEmail">
    <vt:lpwstr>cterry@optimumnutrition.com</vt:lpwstr>
  </property>
  <property fmtid="{D5CDD505-2E9C-101B-9397-08002B2CF9AE}" pid="6" name="_AuthorEmailDisplayName">
    <vt:lpwstr>Terry, Christopher</vt:lpwstr>
  </property>
</Properties>
</file>